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14" r:id="rId3"/>
    <p:sldId id="304" r:id="rId4"/>
    <p:sldId id="305" r:id="rId5"/>
    <p:sldId id="308" r:id="rId6"/>
    <p:sldId id="307" r:id="rId7"/>
    <p:sldId id="306" r:id="rId8"/>
    <p:sldId id="309" r:id="rId9"/>
    <p:sldId id="310" r:id="rId10"/>
    <p:sldId id="311" r:id="rId11"/>
    <p:sldId id="312" r:id="rId12"/>
    <p:sldId id="313" r:id="rId13"/>
    <p:sldId id="269" r:id="rId14"/>
    <p:sldId id="300" r:id="rId15"/>
    <p:sldId id="303" r:id="rId16"/>
    <p:sldId id="279" r:id="rId17"/>
    <p:sldId id="271" r:id="rId18"/>
    <p:sldId id="272" r:id="rId19"/>
    <p:sldId id="273" r:id="rId20"/>
    <p:sldId id="274" r:id="rId21"/>
    <p:sldId id="275" r:id="rId22"/>
    <p:sldId id="278" r:id="rId23"/>
    <p:sldId id="283" r:id="rId24"/>
    <p:sldId id="284" r:id="rId25"/>
    <p:sldId id="285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5"/>
    <p:restoredTop sz="50000"/>
  </p:normalViewPr>
  <p:slideViewPr>
    <p:cSldViewPr snapToGrid="0" snapToObjects="1">
      <p:cViewPr varScale="1">
        <p:scale>
          <a:sx n="193" d="100"/>
          <a:sy n="193" d="100"/>
        </p:scale>
        <p:origin x="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68764-B85C-EB4D-8770-B024271CC08D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1F34B-C37D-DE49-9C64-B84640CE3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4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12A1C14-B8FE-C949-B3DF-9452BBAED98F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7874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132735E-D738-C64D-80A3-B622F697F5C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403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1309BD8-4E84-2C49-AFA5-53822ED72E9C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68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4564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2AF1D8-E075-5448-A91D-9AD2C562A910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389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86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DF6FB45-E5AA-D74A-9568-0A592D97BA9E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409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760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1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2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8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3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7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4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2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2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F2E511FE-F555-9542-9BE0-4993BE1E7749}" type="datetimeFigureOut">
              <a:rPr lang="en-US" smtClean="0"/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Introductions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7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Inductive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studies using inductive logic, arguments become cogent based on the strength of the evidence.</a:t>
            </a:r>
          </a:p>
          <a:p>
            <a:endParaRPr lang="en-US" dirty="0"/>
          </a:p>
          <a:p>
            <a:r>
              <a:rPr lang="en-US" dirty="0"/>
              <a:t>Qualitative researchers keep gathering data until the argument is cogent</a:t>
            </a:r>
          </a:p>
        </p:txBody>
      </p:sp>
    </p:spTree>
    <p:extLst>
      <p:ext uri="{BB962C8B-B14F-4D97-AF65-F5344CB8AC3E}">
        <p14:creationId xmlns:p14="http://schemas.microsoft.com/office/powerpoint/2010/main" val="2005897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(inferential) researchers use deductive logic</a:t>
            </a:r>
          </a:p>
          <a:p>
            <a:endParaRPr lang="en-US" dirty="0"/>
          </a:p>
          <a:p>
            <a:r>
              <a:rPr lang="en-US" dirty="0"/>
              <a:t>Qualitative researchers use inductive logic</a:t>
            </a:r>
          </a:p>
        </p:txBody>
      </p:sp>
    </p:spTree>
    <p:extLst>
      <p:ext uri="{BB962C8B-B14F-4D97-AF65-F5344CB8AC3E}">
        <p14:creationId xmlns:p14="http://schemas.microsoft.com/office/powerpoint/2010/main" val="1867484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Logic to Write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 are written as a series of logical arguments which can be either inductive or deductive. </a:t>
            </a:r>
          </a:p>
          <a:p>
            <a:r>
              <a:rPr lang="en-US" dirty="0"/>
              <a:t>The conclusion of an earlier argument becomes the premise of the next argument.</a:t>
            </a:r>
          </a:p>
          <a:p>
            <a:r>
              <a:rPr lang="en-US" dirty="0" err="1"/>
              <a:t>Eshleman</a:t>
            </a:r>
            <a:r>
              <a:rPr lang="en-US" dirty="0"/>
              <a:t> calls these </a:t>
            </a:r>
            <a:r>
              <a:rPr lang="en-US" i="1" dirty="0"/>
              <a:t>compound</a:t>
            </a:r>
            <a:r>
              <a:rPr lang="en-US" dirty="0"/>
              <a:t> arguments.</a:t>
            </a:r>
          </a:p>
          <a:p>
            <a:endParaRPr lang="en-US" dirty="0"/>
          </a:p>
          <a:p>
            <a:r>
              <a:rPr lang="en-US" dirty="0"/>
              <a:t>Doublets are a simplified version of this.</a:t>
            </a:r>
          </a:p>
        </p:txBody>
      </p:sp>
    </p:spTree>
    <p:extLst>
      <p:ext uri="{BB962C8B-B14F-4D97-AF65-F5344CB8AC3E}">
        <p14:creationId xmlns:p14="http://schemas.microsoft.com/office/powerpoint/2010/main" val="207584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Doublets or Word Ladders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28033" y="1417638"/>
            <a:ext cx="8229600" cy="4525963"/>
          </a:xfrm>
        </p:spPr>
        <p:txBody>
          <a:bodyPr/>
          <a:lstStyle/>
          <a:p>
            <a:r>
              <a:rPr lang="en-US" altLang="en-US" dirty="0"/>
              <a:t>Change MORE into LESS one letter at a time using recognizable English words.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 MORE</a:t>
            </a:r>
          </a:p>
          <a:p>
            <a:pPr lvl="1"/>
            <a:r>
              <a:rPr lang="en-US" altLang="en-US" dirty="0"/>
              <a:t> </a:t>
            </a:r>
          </a:p>
          <a:p>
            <a:pPr lvl="1"/>
            <a:r>
              <a:rPr lang="en-US" altLang="en-US" dirty="0"/>
              <a:t> </a:t>
            </a:r>
          </a:p>
          <a:p>
            <a:pPr lvl="1"/>
            <a:r>
              <a:rPr lang="en-US" altLang="en-US" dirty="0"/>
              <a:t> </a:t>
            </a:r>
          </a:p>
          <a:p>
            <a:pPr lvl="1"/>
            <a:r>
              <a:rPr lang="en-US" altLang="en-US" dirty="0"/>
              <a:t> LESS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5833" y="3871175"/>
            <a:ext cx="11652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55834" y="4386329"/>
            <a:ext cx="11652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55835" y="4893971"/>
            <a:ext cx="11652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713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Doublets or Word Ladders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Change MORE into LESS one letter at a time.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 MORE</a:t>
            </a:r>
          </a:p>
          <a:p>
            <a:pPr lvl="1"/>
            <a:r>
              <a:rPr lang="en-US" altLang="en-US" dirty="0"/>
              <a:t> LORE</a:t>
            </a:r>
          </a:p>
          <a:p>
            <a:pPr lvl="1"/>
            <a:r>
              <a:rPr lang="en-US" altLang="en-US" dirty="0"/>
              <a:t> LOSE</a:t>
            </a:r>
          </a:p>
          <a:p>
            <a:pPr lvl="1"/>
            <a:r>
              <a:rPr lang="en-US" altLang="en-US" dirty="0"/>
              <a:t> LOSS</a:t>
            </a:r>
          </a:p>
          <a:p>
            <a:pPr lvl="1"/>
            <a:r>
              <a:rPr lang="en-US" altLang="en-US" dirty="0"/>
              <a:t> LESS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00399" y="3147008"/>
            <a:ext cx="361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Each solution becomes the starting point for the next solution.</a:t>
            </a:r>
          </a:p>
        </p:txBody>
      </p:sp>
    </p:spTree>
    <p:extLst>
      <p:ext uri="{BB962C8B-B14F-4D97-AF65-F5344CB8AC3E}">
        <p14:creationId xmlns:p14="http://schemas.microsoft.com/office/powerpoint/2010/main" val="204663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Eshleman’s</a:t>
            </a:r>
            <a:r>
              <a:rPr lang="en-US" dirty="0"/>
              <a:t> Compound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Conclusions may serve as premises for an additional argument</a:t>
            </a:r>
          </a:p>
          <a:p>
            <a:pPr lvl="1"/>
            <a:r>
              <a:rPr lang="en-US" dirty="0"/>
              <a:t>Premise 1</a:t>
            </a:r>
          </a:p>
          <a:p>
            <a:pPr lvl="1"/>
            <a:r>
              <a:rPr lang="en-US" dirty="0"/>
              <a:t>Conclusion 1/Premise 2</a:t>
            </a:r>
          </a:p>
          <a:p>
            <a:pPr lvl="1"/>
            <a:r>
              <a:rPr lang="en-US" dirty="0"/>
              <a:t>Conclusion 2/Premise 3</a:t>
            </a:r>
          </a:p>
          <a:p>
            <a:pPr lvl="1"/>
            <a:r>
              <a:rPr lang="en-US" dirty="0"/>
              <a:t>Conclusion 3/Premise 4</a:t>
            </a:r>
          </a:p>
          <a:p>
            <a:pPr lvl="1"/>
            <a:r>
              <a:rPr lang="en-US" dirty="0"/>
              <a:t>Conclusion 4</a:t>
            </a:r>
          </a:p>
        </p:txBody>
      </p:sp>
    </p:spTree>
    <p:extLst>
      <p:ext uri="{BB962C8B-B14F-4D97-AF65-F5344CB8AC3E}">
        <p14:creationId xmlns:p14="http://schemas.microsoft.com/office/powerpoint/2010/main" val="1620850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Compound Arguments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485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Statement of a position.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Statement of a new position based on the previous statement.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Statement of a new position based on the previous statement.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Statement of a new position based on the previous statement.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And so on …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Leading to the </a:t>
            </a:r>
            <a:r>
              <a:rPr lang="en-US" altLang="en-US" dirty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1062681" y="4955059"/>
            <a:ext cx="79474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2800" dirty="0">
                <a:latin typeface="Times" charset="0"/>
              </a:rPr>
              <a:t>In an introduction the </a:t>
            </a:r>
            <a:r>
              <a:rPr lang="en-US" altLang="en-US" sz="2800" dirty="0">
                <a:solidFill>
                  <a:srgbClr val="FF0000"/>
                </a:solidFill>
                <a:latin typeface="Times" charset="0"/>
              </a:rPr>
              <a:t>conclusion</a:t>
            </a:r>
            <a:r>
              <a:rPr lang="en-US" altLang="en-US" sz="2800" dirty="0">
                <a:latin typeface="Times" charset="0"/>
              </a:rPr>
              <a:t> is that the problem stated needs to be studied—the </a:t>
            </a:r>
            <a:r>
              <a:rPr lang="en-US" altLang="en-US" sz="2800">
                <a:latin typeface="Times" charset="0"/>
              </a:rPr>
              <a:t>purpose statement.</a:t>
            </a:r>
            <a:endParaRPr lang="en-US" altLang="en-US" sz="28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2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Sequential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60550"/>
            <a:ext cx="7696200" cy="4997450"/>
          </a:xfrm>
        </p:spPr>
        <p:txBody>
          <a:bodyPr>
            <a:normAutofit/>
          </a:bodyPr>
          <a:lstStyle/>
          <a:p>
            <a:pPr marL="0" indent="457200">
              <a:buFontTx/>
              <a:buNone/>
            </a:pPr>
            <a:r>
              <a:rPr lang="en-US" altLang="en-US" sz="2800"/>
              <a:t>Society is becoming more diverse. The percentage of the American population represented by non-English speakers increases yearly. The largest group within non-English speakers is Hispanic. Most of the Hispanic immigrants are arriving from Central and South America. A substantial impact on American diversity is represented by individuals who have arrived from Central or South America. </a:t>
            </a:r>
          </a:p>
          <a:p>
            <a:pPr marL="0" indent="457200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52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610600" cy="1143000"/>
          </a:xfrm>
        </p:spPr>
        <p:txBody>
          <a:bodyPr/>
          <a:lstStyle/>
          <a:p>
            <a:r>
              <a:rPr lang="en-US" altLang="en-US" sz="4000"/>
              <a:t>Sequential Arguments (Word Ladder)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>
            <a:normAutofit/>
          </a:bodyPr>
          <a:lstStyle/>
          <a:p>
            <a:pPr marL="522288" indent="-522288">
              <a:buFont typeface="+mj-lt"/>
              <a:buAutoNum type="arabicParenR"/>
            </a:pPr>
            <a:r>
              <a:rPr lang="en-US" altLang="en-US" dirty="0"/>
              <a:t>Societal diversity</a:t>
            </a:r>
          </a:p>
          <a:p>
            <a:pPr marL="522288" indent="-522288">
              <a:buFont typeface="+mj-lt"/>
              <a:buAutoNum type="arabicParenR"/>
            </a:pPr>
            <a:r>
              <a:rPr lang="en-US" altLang="en-US" dirty="0"/>
              <a:t>Diversity–Non-English speakers</a:t>
            </a:r>
          </a:p>
          <a:p>
            <a:pPr marL="522288" indent="-522288">
              <a:buFont typeface="+mj-lt"/>
              <a:buAutoNum type="arabicParenR"/>
            </a:pPr>
            <a:r>
              <a:rPr lang="en-US" altLang="en-US" dirty="0"/>
              <a:t>Diversity–Non-English–Hispanic</a:t>
            </a:r>
          </a:p>
          <a:p>
            <a:pPr marL="522288" indent="-522288">
              <a:buFont typeface="+mj-lt"/>
              <a:buAutoNum type="arabicParenR"/>
            </a:pPr>
            <a:r>
              <a:rPr lang="en-US" altLang="en-US" dirty="0"/>
              <a:t>Diversity–Non-English—Hispanic–Immigrants</a:t>
            </a:r>
          </a:p>
          <a:p>
            <a:pPr marL="522288" indent="-522288">
              <a:buFont typeface="+mj-lt"/>
              <a:buAutoNum type="arabicParenR"/>
            </a:pPr>
            <a:r>
              <a:rPr lang="en-US" altLang="en-US" dirty="0"/>
              <a:t>Diversity–Non-English—Hispanic–Immigrants–From Central and South America</a:t>
            </a:r>
          </a:p>
        </p:txBody>
      </p:sp>
    </p:spTree>
    <p:extLst>
      <p:ext uri="{BB962C8B-B14F-4D97-AF65-F5344CB8AC3E}">
        <p14:creationId xmlns:p14="http://schemas.microsoft.com/office/powerpoint/2010/main" val="69184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Creswell (hook and eye)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8805863" cy="49974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Read </a:t>
            </a:r>
            <a:r>
              <a:rPr lang="en-US" i="1" dirty="0"/>
              <a:t>Creswell on Writing</a:t>
            </a:r>
          </a:p>
          <a:p>
            <a:pPr marL="0" indent="0">
              <a:buFontTx/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9658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FF6B7-ED52-E141-8707-18472271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an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8659F-6E48-5146-8B95-A8FAAE047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why the topic is worth studying</a:t>
            </a:r>
          </a:p>
          <a:p>
            <a:r>
              <a:rPr lang="en-US" dirty="0"/>
              <a:t>The purpose statement</a:t>
            </a:r>
          </a:p>
          <a:p>
            <a:r>
              <a:rPr lang="en-US" dirty="0"/>
              <a:t>(Research questions)</a:t>
            </a:r>
          </a:p>
          <a:p>
            <a:r>
              <a:rPr lang="en-US" dirty="0"/>
              <a:t>The significance of doing the study</a:t>
            </a:r>
          </a:p>
          <a:p>
            <a:r>
              <a:rPr lang="en-US" dirty="0"/>
              <a:t>Definitions of terms </a:t>
            </a:r>
          </a:p>
        </p:txBody>
      </p:sp>
    </p:spTree>
    <p:extLst>
      <p:ext uri="{BB962C8B-B14F-4D97-AF65-F5344CB8AC3E}">
        <p14:creationId xmlns:p14="http://schemas.microsoft.com/office/powerpoint/2010/main" val="1662130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Creswell (hook and eye)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8805863" cy="4997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Society is becoming more diverse.</a:t>
            </a:r>
          </a:p>
          <a:p>
            <a:pPr>
              <a:defRPr/>
            </a:pPr>
            <a:r>
              <a:rPr lang="en-US" dirty="0"/>
              <a:t>The percentage of the American population represented by non-English speakers increases yearly.</a:t>
            </a:r>
          </a:p>
          <a:p>
            <a:pPr>
              <a:defRPr/>
            </a:pPr>
            <a:r>
              <a:rPr lang="en-US" dirty="0"/>
              <a:t>The largest group within non-English speakers is Hispanic.</a:t>
            </a:r>
          </a:p>
          <a:p>
            <a:pPr>
              <a:defRPr/>
            </a:pPr>
            <a:r>
              <a:rPr lang="en-US" dirty="0"/>
              <a:t>Most of the Hispanic immigrants are arriving from Central and South America</a:t>
            </a:r>
          </a:p>
          <a:p>
            <a:pPr>
              <a:defRPr/>
            </a:pPr>
            <a:r>
              <a:rPr lang="en-US" dirty="0"/>
              <a:t>A substantial impact on American diversity is represented by individuals who have arrived from Central or South America. 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85800" y="2057400"/>
            <a:ext cx="3429000" cy="228600"/>
            <a:chOff x="685800" y="2057400"/>
            <a:chExt cx="3429000" cy="228600"/>
          </a:xfrm>
        </p:grpSpPr>
        <p:cxnSp>
          <p:nvCxnSpPr>
            <p:cNvPr id="20493" name="Straight Connector 6"/>
            <p:cNvCxnSpPr>
              <a:cxnSpLocks noChangeShapeType="1"/>
            </p:cNvCxnSpPr>
            <p:nvPr/>
          </p:nvCxnSpPr>
          <p:spPr bwMode="auto">
            <a:xfrm>
              <a:off x="685800" y="2057400"/>
              <a:ext cx="11430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4" name="Straight Arrow Connector 8"/>
            <p:cNvCxnSpPr>
              <a:cxnSpLocks noChangeShapeType="1"/>
            </p:cNvCxnSpPr>
            <p:nvPr/>
          </p:nvCxnSpPr>
          <p:spPr bwMode="auto">
            <a:xfrm>
              <a:off x="1828800" y="2057400"/>
              <a:ext cx="2286000" cy="228600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2971800"/>
            <a:ext cx="2133600" cy="228600"/>
            <a:chOff x="3048000" y="2971800"/>
            <a:chExt cx="2133600" cy="228600"/>
          </a:xfrm>
        </p:grpSpPr>
        <p:cxnSp>
          <p:nvCxnSpPr>
            <p:cNvPr id="20491" name="Straight Connector 9"/>
            <p:cNvCxnSpPr>
              <a:cxnSpLocks noChangeShapeType="1"/>
            </p:cNvCxnSpPr>
            <p:nvPr/>
          </p:nvCxnSpPr>
          <p:spPr bwMode="auto">
            <a:xfrm>
              <a:off x="3048000" y="2971800"/>
              <a:ext cx="1828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2" name="Straight Arrow Connector 11"/>
            <p:cNvCxnSpPr>
              <a:cxnSpLocks noChangeShapeType="1"/>
            </p:cNvCxnSpPr>
            <p:nvPr/>
          </p:nvCxnSpPr>
          <p:spPr bwMode="auto">
            <a:xfrm>
              <a:off x="4876800" y="2971800"/>
              <a:ext cx="304800" cy="228600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685800" y="3886200"/>
            <a:ext cx="1828800" cy="228600"/>
            <a:chOff x="685800" y="3886200"/>
            <a:chExt cx="1828800" cy="228600"/>
          </a:xfrm>
        </p:grpSpPr>
        <p:cxnSp>
          <p:nvCxnSpPr>
            <p:cNvPr id="20489" name="Straight Arrow Connector 22"/>
            <p:cNvCxnSpPr>
              <a:cxnSpLocks noChangeShapeType="1"/>
            </p:cNvCxnSpPr>
            <p:nvPr/>
          </p:nvCxnSpPr>
          <p:spPr bwMode="auto">
            <a:xfrm>
              <a:off x="2209800" y="3886200"/>
              <a:ext cx="304800" cy="228600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0" name="Straight Connector 13"/>
            <p:cNvCxnSpPr>
              <a:cxnSpLocks noChangeShapeType="1"/>
            </p:cNvCxnSpPr>
            <p:nvPr/>
          </p:nvCxnSpPr>
          <p:spPr bwMode="auto">
            <a:xfrm>
              <a:off x="685800" y="3886200"/>
              <a:ext cx="15240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762000" y="4800600"/>
            <a:ext cx="4114800" cy="990600"/>
            <a:chOff x="762000" y="4800600"/>
            <a:chExt cx="4114800" cy="990600"/>
          </a:xfrm>
        </p:grpSpPr>
        <p:cxnSp>
          <p:nvCxnSpPr>
            <p:cNvPr id="20487" name="Straight Arrow Connector 15"/>
            <p:cNvCxnSpPr>
              <a:cxnSpLocks noChangeShapeType="1"/>
            </p:cNvCxnSpPr>
            <p:nvPr/>
          </p:nvCxnSpPr>
          <p:spPr bwMode="auto">
            <a:xfrm flipH="1">
              <a:off x="3962400" y="4800600"/>
              <a:ext cx="914400" cy="990600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Straight Connector 17"/>
            <p:cNvCxnSpPr>
              <a:cxnSpLocks noChangeShapeType="1"/>
            </p:cNvCxnSpPr>
            <p:nvPr/>
          </p:nvCxnSpPr>
          <p:spPr bwMode="auto">
            <a:xfrm>
              <a:off x="762000" y="4800600"/>
              <a:ext cx="4114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4607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Writing an Introduction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-1416050" y="125571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6164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an Introduction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Develop a purpose statement </a:t>
            </a:r>
          </a:p>
          <a:p>
            <a:pPr lvl="1" eaLnBrk="1" hangingPunct="1"/>
            <a:r>
              <a:rPr lang="en-US" altLang="en-US" sz="2400" dirty="0"/>
              <a:t>Follow the rules for purpose statements</a:t>
            </a:r>
          </a:p>
          <a:p>
            <a:pPr lvl="1" eaLnBrk="1" hangingPunct="1"/>
            <a:r>
              <a:rPr lang="en-US" altLang="en-US" sz="2400" dirty="0"/>
              <a:t>Discuss this with a mentor before you go very far</a:t>
            </a:r>
          </a:p>
          <a:p>
            <a:pPr eaLnBrk="1" hangingPunct="1"/>
            <a:r>
              <a:rPr lang="en-US" altLang="en-US" sz="2800" dirty="0"/>
              <a:t>Develop a logical argument that leads to the purpose statement</a:t>
            </a:r>
          </a:p>
          <a:p>
            <a:pPr lvl="1" eaLnBrk="1" hangingPunct="1"/>
            <a:r>
              <a:rPr lang="en-US" altLang="en-US" sz="2400" dirty="0"/>
              <a:t>This should have as many steps as you need but it is seldom less than 4 or 5.</a:t>
            </a:r>
          </a:p>
          <a:p>
            <a:pPr eaLnBrk="1" hangingPunct="1"/>
            <a:r>
              <a:rPr lang="en-US" altLang="en-US" sz="2800" dirty="0"/>
              <a:t>Defining the problem is often the largest section of an introduction of a dissertation.</a:t>
            </a:r>
          </a:p>
        </p:txBody>
      </p:sp>
    </p:spTree>
    <p:extLst>
      <p:ext uri="{BB962C8B-B14F-4D97-AF65-F5344CB8AC3E}">
        <p14:creationId xmlns:p14="http://schemas.microsoft.com/office/powerpoint/2010/main" val="114528644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/>
              <a:t>For instance,</a:t>
            </a:r>
            <a:br>
              <a:rPr lang="en-US" altLang="en-US" sz="3600" dirty="0"/>
            </a:br>
            <a:r>
              <a:rPr lang="en-US" altLang="en-US" sz="3600" dirty="0"/>
              <a:t>if </a:t>
            </a:r>
            <a:r>
              <a:rPr lang="en-US" altLang="en-US" sz="3600"/>
              <a:t>the purpose statement </a:t>
            </a:r>
            <a:r>
              <a:rPr lang="en-US" altLang="en-US" sz="3600" dirty="0"/>
              <a:t>was…</a:t>
            </a:r>
            <a:endParaRPr lang="en-US" altLang="en-US" dirty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The purpose of the present study is to examine the impact of reading circles on story comprehension.</a:t>
            </a:r>
          </a:p>
          <a:p>
            <a:pPr eaLnBrk="1" hangingPunct="1"/>
            <a:r>
              <a:rPr lang="en-US" altLang="en-US" sz="2800"/>
              <a:t>You would need to explain why this is an important study to do.</a:t>
            </a:r>
          </a:p>
          <a:p>
            <a:pPr eaLnBrk="1" hangingPunct="1"/>
            <a:r>
              <a:rPr lang="en-US" altLang="en-US" sz="2800"/>
              <a:t>Readers will want to see a strong, logical argument to make this case.</a:t>
            </a:r>
          </a:p>
        </p:txBody>
      </p:sp>
    </p:spTree>
    <p:extLst>
      <p:ext uri="{BB962C8B-B14F-4D97-AF65-F5344CB8AC3E}">
        <p14:creationId xmlns:p14="http://schemas.microsoft.com/office/powerpoint/2010/main" val="54684102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Logical Argument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199"/>
            <a:ext cx="8534400" cy="499275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/>
              <a:t>Much effort is being focused nationally on the improvement of reading skills of all learners.</a:t>
            </a:r>
          </a:p>
          <a:p>
            <a:pPr eaLnBrk="1" hangingPunct="1"/>
            <a:r>
              <a:rPr lang="en-US" altLang="en-US" sz="2400" dirty="0"/>
              <a:t>The federal government has promoted direct instruction reading programs.</a:t>
            </a:r>
          </a:p>
          <a:p>
            <a:pPr eaLnBrk="1" hangingPunct="1"/>
            <a:r>
              <a:rPr lang="en-US" altLang="en-US" sz="2400" dirty="0"/>
              <a:t>Although many programs focus on direct instruction of reading skills, considerable evidence exists that students can improve their understanding of what they read by discussing it with peers.</a:t>
            </a:r>
          </a:p>
          <a:p>
            <a:r>
              <a:rPr lang="en-US" altLang="en-US" sz="2400" dirty="0"/>
              <a:t>Formalizing the integration of this activity into direct instruction reading programs may improve reading comprehension.</a:t>
            </a:r>
          </a:p>
          <a:p>
            <a:pPr eaLnBrk="1" hangingPunct="1"/>
            <a:r>
              <a:rPr lang="en-US" altLang="en-US" sz="2400" dirty="0"/>
              <a:t>Reading circles are a promising strategy to this end.</a:t>
            </a:r>
          </a:p>
          <a:p>
            <a:pPr eaLnBrk="1" hangingPunct="1"/>
            <a:r>
              <a:rPr lang="en-US" altLang="en-US" sz="2400" dirty="0"/>
              <a:t>Therefore the purpose of the present study is to examine the impact of reading circles on story comprehension in direct instruction reading programs.</a:t>
            </a:r>
            <a:endParaRPr lang="en-US" altLang="en-US" sz="2800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6858000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Notice that this is a single, straight-forward argument that is designed to make it apparent that the research question is a logical one to ask.</a:t>
            </a:r>
          </a:p>
        </p:txBody>
      </p:sp>
    </p:spTree>
    <p:extLst>
      <p:ext uri="{BB962C8B-B14F-4D97-AF65-F5344CB8AC3E}">
        <p14:creationId xmlns:p14="http://schemas.microsoft.com/office/powerpoint/2010/main" val="1638324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to Write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Then expand each point into readable prose.</a:t>
            </a:r>
          </a:p>
          <a:p>
            <a:pPr eaLnBrk="1" hangingPunct="1"/>
            <a:r>
              <a:rPr lang="en-US" altLang="en-US" sz="2800" dirty="0"/>
              <a:t>Often you will include a reference to the theoretical construct on which the work will be based.</a:t>
            </a:r>
          </a:p>
          <a:p>
            <a:pPr lvl="1" eaLnBrk="1" hangingPunct="1"/>
            <a:r>
              <a:rPr lang="en-US" altLang="en-US" sz="2400" dirty="0"/>
              <a:t>This may be the only part of the introduction which includes any citations although citations may appear elsewhere if appropriate.</a:t>
            </a:r>
          </a:p>
          <a:p>
            <a:pPr lvl="1" eaLnBrk="1" hangingPunct="1"/>
            <a:r>
              <a:rPr lang="en-US" altLang="en-US" sz="2400" dirty="0"/>
              <a:t>Do not</a:t>
            </a:r>
            <a:r>
              <a:rPr lang="en-US" altLang="ja-JP" sz="2400" dirty="0"/>
              <a:t> be tempted to do the literature review in the introduction.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1531136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This is how you do this …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Write down your purpose statement.</a:t>
            </a:r>
          </a:p>
          <a:p>
            <a:r>
              <a:rPr lang="en-US" altLang="en-US" dirty="0"/>
              <a:t>Start thinking about why this is a good question to ask.</a:t>
            </a:r>
          </a:p>
          <a:p>
            <a:r>
              <a:rPr lang="en-US" altLang="en-US" dirty="0"/>
              <a:t>Make an outline of an argument that you think would convince a reader that you are asking a good question.</a:t>
            </a:r>
          </a:p>
          <a:p>
            <a:r>
              <a:rPr lang="en-US" altLang="en-US" dirty="0"/>
              <a:t>Take your outline and expand on each bullet point.</a:t>
            </a:r>
          </a:p>
        </p:txBody>
      </p:sp>
    </p:spTree>
    <p:extLst>
      <p:ext uri="{BB962C8B-B14F-4D97-AF65-F5344CB8AC3E}">
        <p14:creationId xmlns:p14="http://schemas.microsoft.com/office/powerpoint/2010/main" val="658129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Deductive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have a form: </a:t>
            </a:r>
          </a:p>
          <a:p>
            <a:pPr marL="914400" lvl="2" indent="0">
              <a:buNone/>
            </a:pPr>
            <a:r>
              <a:rPr lang="en-US" dirty="0"/>
              <a:t>Premise: If A then B</a:t>
            </a:r>
          </a:p>
          <a:p>
            <a:pPr marL="914400" lvl="2" indent="0">
              <a:buNone/>
            </a:pPr>
            <a:r>
              <a:rPr lang="en-US" dirty="0"/>
              <a:t>Premise: A</a:t>
            </a:r>
          </a:p>
          <a:p>
            <a:pPr marL="914400" lvl="2" indent="0">
              <a:buNone/>
            </a:pPr>
            <a:r>
              <a:rPr lang="en-US" dirty="0"/>
              <a:t>Conclusion: Therefore B</a:t>
            </a:r>
          </a:p>
          <a:p>
            <a:r>
              <a:rPr lang="en-US" dirty="0"/>
              <a:t>They are called syllogisms</a:t>
            </a:r>
          </a:p>
        </p:txBody>
      </p:sp>
    </p:spTree>
    <p:extLst>
      <p:ext uri="{BB962C8B-B14F-4D97-AF65-F5344CB8AC3E}">
        <p14:creationId xmlns:p14="http://schemas.microsoft.com/office/powerpoint/2010/main" val="48457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Syllogisms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premises are true then the conclusion must be true.</a:t>
            </a:r>
          </a:p>
          <a:p>
            <a:r>
              <a:rPr lang="en-US" dirty="0"/>
              <a:t>If the conclusion follows from the premises then it is a </a:t>
            </a:r>
            <a:r>
              <a:rPr lang="en-US" i="1" dirty="0"/>
              <a:t>valid</a:t>
            </a:r>
            <a:r>
              <a:rPr lang="en-US" dirty="0"/>
              <a:t> argument.</a:t>
            </a:r>
          </a:p>
          <a:p>
            <a:pPr lvl="1"/>
            <a:r>
              <a:rPr lang="en-US" dirty="0"/>
              <a:t>It follows the correct </a:t>
            </a:r>
            <a:r>
              <a:rPr lang="en-US" i="1" dirty="0"/>
              <a:t>form</a:t>
            </a:r>
            <a:r>
              <a:rPr lang="en-US" dirty="0"/>
              <a:t> of a syllogism</a:t>
            </a:r>
          </a:p>
          <a:p>
            <a:r>
              <a:rPr lang="en-US" dirty="0"/>
              <a:t>If it follows the form and the premises are, in fact, true then it is a </a:t>
            </a:r>
            <a:r>
              <a:rPr lang="en-US" i="1" dirty="0"/>
              <a:t>sound</a:t>
            </a:r>
            <a:r>
              <a:rPr lang="en-US" dirty="0"/>
              <a:t> argument.</a:t>
            </a:r>
          </a:p>
        </p:txBody>
      </p:sp>
    </p:spTree>
    <p:extLst>
      <p:ext uri="{BB962C8B-B14F-4D97-AF65-F5344CB8AC3E}">
        <p14:creationId xmlns:p14="http://schemas.microsoft.com/office/powerpoint/2010/main" val="53426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36" y="1600200"/>
            <a:ext cx="8655628" cy="4525963"/>
          </a:xfrm>
        </p:spPr>
        <p:txBody>
          <a:bodyPr>
            <a:normAutofit fontScale="92500"/>
          </a:bodyPr>
          <a:lstStyle/>
          <a:p>
            <a:pPr marL="463550" indent="-463550">
              <a:buNone/>
            </a:pPr>
            <a:r>
              <a:rPr lang="en-US" dirty="0"/>
              <a:t>Anyone driving over 80 mph on public roads in Oregon is breaking the law</a:t>
            </a:r>
          </a:p>
          <a:p>
            <a:pPr marL="0" indent="0">
              <a:buNone/>
            </a:pPr>
            <a:r>
              <a:rPr lang="en-US" dirty="0"/>
              <a:t>Bob is driving at 83 mph on a public road in Oregon</a:t>
            </a:r>
          </a:p>
          <a:p>
            <a:pPr marL="0" indent="0">
              <a:buNone/>
            </a:pPr>
            <a:r>
              <a:rPr lang="en-US" dirty="0"/>
              <a:t>Bob is breaking the law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drug is marketable if it has no side-effects</a:t>
            </a:r>
          </a:p>
          <a:p>
            <a:pPr marL="0" indent="0">
              <a:buNone/>
            </a:pPr>
            <a:r>
              <a:rPr lang="en-US" dirty="0"/>
              <a:t>This drug has no side-effects</a:t>
            </a:r>
          </a:p>
          <a:p>
            <a:pPr marL="0" indent="0">
              <a:buNone/>
            </a:pPr>
            <a:r>
              <a:rPr lang="en-US" dirty="0"/>
              <a:t>This drug is marketable</a:t>
            </a:r>
          </a:p>
        </p:txBody>
      </p:sp>
    </p:spTree>
    <p:extLst>
      <p:ext uri="{BB962C8B-B14F-4D97-AF65-F5344CB8AC3E}">
        <p14:creationId xmlns:p14="http://schemas.microsoft.com/office/powerpoint/2010/main" val="183838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36" y="1600200"/>
            <a:ext cx="86556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People with an IQ over 150 are geniuses</a:t>
            </a:r>
          </a:p>
          <a:p>
            <a:pPr marL="0" indent="0">
              <a:buNone/>
            </a:pPr>
            <a:r>
              <a:rPr lang="en-US" dirty="0"/>
              <a:t>Bob has an IQ of 157</a:t>
            </a:r>
          </a:p>
          <a:p>
            <a:pPr marL="0" indent="0">
              <a:buNone/>
            </a:pPr>
            <a:r>
              <a:rPr lang="en-US" dirty="0"/>
              <a:t>Bob is a genius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report written with which I disagree is fake news</a:t>
            </a:r>
          </a:p>
          <a:p>
            <a:pPr marL="0" indent="0">
              <a:buNone/>
            </a:pPr>
            <a:r>
              <a:rPr lang="en-US" dirty="0"/>
              <a:t>I disagree with Bob’s report</a:t>
            </a:r>
          </a:p>
          <a:p>
            <a:pPr marL="0" indent="0">
              <a:buNone/>
            </a:pPr>
            <a:r>
              <a:rPr lang="en-US" dirty="0"/>
              <a:t>Bob’s report is fake news</a:t>
            </a:r>
          </a:p>
        </p:txBody>
      </p:sp>
    </p:spTree>
    <p:extLst>
      <p:ext uri="{BB962C8B-B14F-4D97-AF65-F5344CB8AC3E}">
        <p14:creationId xmlns:p14="http://schemas.microsoft.com/office/powerpoint/2010/main" val="94345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Deductive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deductive logic if the argument follows the correct form and the premises are true then the conclusion must be true.</a:t>
            </a:r>
          </a:p>
          <a:p>
            <a:r>
              <a:rPr lang="en-US" dirty="0"/>
              <a:t>The trick is showing that the premises are true.</a:t>
            </a:r>
          </a:p>
          <a:p>
            <a:r>
              <a:rPr lang="en-US" dirty="0"/>
              <a:t>In studies using deductive logic the argument (syllogism) is established and then the data (usually quantitative) are gathered and analyzed. </a:t>
            </a:r>
          </a:p>
        </p:txBody>
      </p:sp>
    </p:spTree>
    <p:extLst>
      <p:ext uri="{BB962C8B-B14F-4D97-AF65-F5344CB8AC3E}">
        <p14:creationId xmlns:p14="http://schemas.microsoft.com/office/powerpoint/2010/main" val="87224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Inductive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have a form: </a:t>
            </a:r>
          </a:p>
          <a:p>
            <a:pPr marL="914400" lvl="2" indent="0">
              <a:buNone/>
            </a:pPr>
            <a:r>
              <a:rPr lang="en-US" dirty="0"/>
              <a:t>Premise: A </a:t>
            </a:r>
          </a:p>
          <a:p>
            <a:pPr marL="914400" lvl="2" indent="0">
              <a:buNone/>
            </a:pPr>
            <a:r>
              <a:rPr lang="en-US" dirty="0"/>
              <a:t>Premise: B</a:t>
            </a:r>
          </a:p>
          <a:p>
            <a:pPr marL="914400" lvl="2" indent="0">
              <a:buNone/>
            </a:pPr>
            <a:r>
              <a:rPr lang="en-US" dirty="0"/>
              <a:t>Premise: C</a:t>
            </a:r>
          </a:p>
          <a:p>
            <a:pPr marL="914400" lvl="2" indent="0">
              <a:buNone/>
            </a:pPr>
            <a:r>
              <a:rPr lang="en-US" dirty="0"/>
              <a:t>Conclusion is likely to be true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Think of these as arguments based on </a:t>
            </a:r>
            <a:r>
              <a:rPr lang="en-US" i="1" dirty="0"/>
              <a:t>the preponderance of evidence.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4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Inductive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premises are true then the conclusion are likely to be true.</a:t>
            </a:r>
          </a:p>
          <a:p>
            <a:r>
              <a:rPr lang="en-US" dirty="0"/>
              <a:t>If the conclusion is very likely true from the premises then it is a </a:t>
            </a:r>
            <a:r>
              <a:rPr lang="en-US" i="1" dirty="0"/>
              <a:t>strong </a:t>
            </a:r>
            <a:r>
              <a:rPr lang="en-US" dirty="0"/>
              <a:t>argument.</a:t>
            </a:r>
          </a:p>
          <a:p>
            <a:r>
              <a:rPr lang="en-US" dirty="0"/>
              <a:t>If it is a strong argument and the premises are, in fact, true then it is a </a:t>
            </a:r>
            <a:r>
              <a:rPr lang="en-US" i="1" dirty="0"/>
              <a:t>cogent </a:t>
            </a:r>
            <a:r>
              <a:rPr lang="en-US" dirty="0"/>
              <a:t>argument.</a:t>
            </a:r>
          </a:p>
        </p:txBody>
      </p:sp>
    </p:spTree>
    <p:extLst>
      <p:ext uri="{BB962C8B-B14F-4D97-AF65-F5344CB8AC3E}">
        <p14:creationId xmlns:p14="http://schemas.microsoft.com/office/powerpoint/2010/main" val="381620911"/>
      </p:ext>
    </p:extLst>
  </p:cSld>
  <p:clrMapOvr>
    <a:masterClrMapping/>
  </p:clrMapOvr>
</p:sld>
</file>

<file path=ppt/theme/theme1.xml><?xml version="1.0" encoding="utf-8"?>
<a:theme xmlns:a="http://schemas.openxmlformats.org/drawingml/2006/main" name="A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PA" id="{679FD74E-8D60-8446-B3CD-4FE75DD2F290}" vid="{3BFA1ADD-8172-5A47-AFFB-735BE59439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APA</Template>
  <TotalTime>1320</TotalTime>
  <Words>1143</Words>
  <Application>Microsoft Macintosh PowerPoint</Application>
  <PresentationFormat>On-screen Show (4:3)</PresentationFormat>
  <Paragraphs>146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Calibri</vt:lpstr>
      <vt:lpstr>Times</vt:lpstr>
      <vt:lpstr>APA</vt:lpstr>
      <vt:lpstr>Writing Introductions</vt:lpstr>
      <vt:lpstr>Components of an Introduction</vt:lpstr>
      <vt:lpstr>Deductive Logic</vt:lpstr>
      <vt:lpstr>Testing Syllogisms</vt:lpstr>
      <vt:lpstr>Two Examples</vt:lpstr>
      <vt:lpstr>Two More Examples</vt:lpstr>
      <vt:lpstr>Deductive Logic</vt:lpstr>
      <vt:lpstr>Inductive Logic</vt:lpstr>
      <vt:lpstr>Testing Inductive Logic</vt:lpstr>
      <vt:lpstr>Testing Inductive Logic</vt:lpstr>
      <vt:lpstr>PowerPoint Presentation</vt:lpstr>
      <vt:lpstr>Using Logic to Write Introductions</vt:lpstr>
      <vt:lpstr>Doublets or Word Ladders</vt:lpstr>
      <vt:lpstr>Doublets or Word Ladders</vt:lpstr>
      <vt:lpstr>Eshleman’s Compound Arguments</vt:lpstr>
      <vt:lpstr>Compound Arguments</vt:lpstr>
      <vt:lpstr>Sequential Arguments</vt:lpstr>
      <vt:lpstr>Sequential Arguments (Word Ladder)</vt:lpstr>
      <vt:lpstr>Creswell (hook and eye)</vt:lpstr>
      <vt:lpstr>Creswell (hook and eye)</vt:lpstr>
      <vt:lpstr>Writing an Introduction</vt:lpstr>
      <vt:lpstr>Writing an Introduction</vt:lpstr>
      <vt:lpstr>For instance, if the purpose statement was…</vt:lpstr>
      <vt:lpstr>Logical Argument</vt:lpstr>
      <vt:lpstr>What to Write</vt:lpstr>
      <vt:lpstr>This is how you do this …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James Carroll</dc:creator>
  <cp:keywords/>
  <dc:description/>
  <cp:lastModifiedBy>James Carroll</cp:lastModifiedBy>
  <cp:revision>36</cp:revision>
  <dcterms:created xsi:type="dcterms:W3CDTF">2015-10-12T20:43:19Z</dcterms:created>
  <dcterms:modified xsi:type="dcterms:W3CDTF">2018-09-10T15:54:03Z</dcterms:modified>
  <cp:category/>
</cp:coreProperties>
</file>